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Economica"/>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conomica-bold.fntdata"/><Relationship Id="rId50" Type="http://schemas.openxmlformats.org/officeDocument/2006/relationships/font" Target="fonts/Economica-regular.fntdata"/><Relationship Id="rId53" Type="http://schemas.openxmlformats.org/officeDocument/2006/relationships/font" Target="fonts/Economica-boldItalic.fntdata"/><Relationship Id="rId52" Type="http://schemas.openxmlformats.org/officeDocument/2006/relationships/font" Target="fonts/Economica-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b0fe503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b0fe503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b0d382a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b0d382a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b0d382ab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b0d382a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b0d382ab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b0d382ab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b0d382ab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b0d382ab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b0d382ab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b0d382ab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b0d382ab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b0d382ab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b0d382ab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b0d382ab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b0fe5035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b0fe5035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b0d382ab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b0d382ab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b0d382ab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b0d382ab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1"/>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5" name="Google Shape;5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8" name="Google Shape;18;p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23" name="Google Shape;23;p4"/>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5"/>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7" name="Google Shape;27;p5"/>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8" name="Google Shape;28;p5"/>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9" name="Google Shape;2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 name="Google Shape;32;p6"/>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7" name="Google Shape;3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0" name="Google Shape;40;p8"/>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 name="Google Shape;48;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10"/>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50" name="Google Shape;50;p10"/>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51" name="Google Shape;51;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1.jpg"/><Relationship Id="rId5"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jpg"/><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5.jpg"/><Relationship Id="rId5"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ithub.com/htmw/2024S-Sierra/wiki"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FRESHLENS</a:t>
            </a:r>
            <a:endParaRPr/>
          </a:p>
        </p:txBody>
      </p:sp>
      <p:sp>
        <p:nvSpPr>
          <p:cNvPr id="63" name="Google Shape;63;p13"/>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n"/>
              <a:t>Sprint 3 - TEAM-4 Sierra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PERSONAS</a:t>
            </a:r>
            <a:endParaRPr/>
          </a:p>
        </p:txBody>
      </p:sp>
      <p:pic>
        <p:nvPicPr>
          <p:cNvPr id="130" name="Google Shape;130;p22"/>
          <p:cNvPicPr preferRelativeResize="0"/>
          <p:nvPr/>
        </p:nvPicPr>
        <p:blipFill rotWithShape="1">
          <a:blip r:embed="rId3">
            <a:alphaModFix/>
          </a:blip>
          <a:srcRect b="0" l="0" r="0" t="0"/>
          <a:stretch/>
        </p:blipFill>
        <p:spPr>
          <a:xfrm>
            <a:off x="436620" y="1299850"/>
            <a:ext cx="2107126" cy="3159902"/>
          </a:xfrm>
          <a:prstGeom prst="rect">
            <a:avLst/>
          </a:prstGeom>
          <a:noFill/>
          <a:ln>
            <a:noFill/>
          </a:ln>
        </p:spPr>
      </p:pic>
      <p:sp>
        <p:nvSpPr>
          <p:cNvPr id="131" name="Google Shape;131;p22"/>
          <p:cNvSpPr txBox="1"/>
          <p:nvPr/>
        </p:nvSpPr>
        <p:spPr>
          <a:xfrm>
            <a:off x="3115225" y="1311100"/>
            <a:ext cx="5580600" cy="3148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Name:</a:t>
            </a:r>
            <a:r>
              <a:rPr b="0" i="0" lang="en" sz="1800" u="none" cap="none" strike="noStrike">
                <a:solidFill>
                  <a:schemeClr val="dk1"/>
                </a:solidFill>
                <a:latin typeface="Open Sans"/>
                <a:ea typeface="Open Sans"/>
                <a:cs typeface="Open Sans"/>
                <a:sym typeface="Open Sans"/>
              </a:rPr>
              <a:t> Emily</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Age: </a:t>
            </a:r>
            <a:r>
              <a:rPr b="0" i="0" lang="en" sz="1800" u="none" cap="none" strike="noStrike">
                <a:solidFill>
                  <a:schemeClr val="dk1"/>
                </a:solidFill>
                <a:latin typeface="Open Sans"/>
                <a:ea typeface="Open Sans"/>
                <a:cs typeface="Open Sans"/>
                <a:sym typeface="Open Sans"/>
              </a:rPr>
              <a:t>30</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Occupation:</a:t>
            </a:r>
            <a:r>
              <a:rPr b="0" i="0" lang="en" sz="1800" u="none" cap="none" strike="noStrike">
                <a:solidFill>
                  <a:schemeClr val="dk1"/>
                </a:solidFill>
                <a:latin typeface="Open Sans"/>
                <a:ea typeface="Open Sans"/>
                <a:cs typeface="Open Sans"/>
                <a:sym typeface="Open Sans"/>
              </a:rPr>
              <a:t> Marketing Analyst</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Interests:</a:t>
            </a:r>
            <a:r>
              <a:rPr b="0" i="0" lang="en" sz="1800" u="none" cap="none" strike="noStrike">
                <a:solidFill>
                  <a:schemeClr val="dk1"/>
                </a:solidFill>
                <a:latin typeface="Open Sans"/>
                <a:ea typeface="Open Sans"/>
                <a:cs typeface="Open Sans"/>
                <a:sym typeface="Open Sans"/>
              </a:rPr>
              <a:t> Yoga, cooking, and reading health blogs</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Goals:</a:t>
            </a:r>
            <a:r>
              <a:rPr b="0" i="0" lang="en" sz="1800" u="none" cap="none" strike="noStrike">
                <a:solidFill>
                  <a:schemeClr val="dk1"/>
                </a:solidFill>
                <a:latin typeface="Open Sans"/>
                <a:ea typeface="Open Sans"/>
                <a:cs typeface="Open Sans"/>
                <a:sym typeface="Open Sans"/>
              </a:rPr>
              <a:t> Maintain a balanced diet</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Challenges:</a:t>
            </a:r>
            <a:r>
              <a:rPr b="0" i="0" lang="en" sz="1800" u="none" cap="none" strike="noStrike">
                <a:solidFill>
                  <a:schemeClr val="dk1"/>
                </a:solidFill>
                <a:latin typeface="Open Sans"/>
                <a:ea typeface="Open Sans"/>
                <a:cs typeface="Open Sans"/>
                <a:sym typeface="Open Sans"/>
              </a:rPr>
              <a:t> Struggles to find accurate nutritional info for fresh produce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How Your App Helps:</a:t>
            </a:r>
            <a:r>
              <a:rPr b="0" i="0" lang="en" sz="1800" u="none" cap="none" strike="noStrike">
                <a:solidFill>
                  <a:schemeClr val="dk1"/>
                </a:solidFill>
                <a:latin typeface="Open Sans"/>
                <a:ea typeface="Open Sans"/>
                <a:cs typeface="Open Sans"/>
                <a:sym typeface="Open Sans"/>
              </a:rPr>
              <a:t> FreshLens offers instant nutritional content, supporting her balanced diet and culinary exploration.</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PERSONAS</a:t>
            </a:r>
            <a:endParaRPr/>
          </a:p>
        </p:txBody>
      </p:sp>
      <p:sp>
        <p:nvSpPr>
          <p:cNvPr id="137" name="Google Shape;137;p23"/>
          <p:cNvSpPr txBox="1"/>
          <p:nvPr/>
        </p:nvSpPr>
        <p:spPr>
          <a:xfrm>
            <a:off x="3115225" y="1311100"/>
            <a:ext cx="5580600" cy="3148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Name:</a:t>
            </a:r>
            <a:r>
              <a:rPr b="0" i="0" lang="en" sz="1800" u="none" cap="none" strike="noStrike">
                <a:solidFill>
                  <a:schemeClr val="dk1"/>
                </a:solidFill>
                <a:latin typeface="Open Sans"/>
                <a:ea typeface="Open Sans"/>
                <a:cs typeface="Open Sans"/>
                <a:sym typeface="Open Sans"/>
              </a:rPr>
              <a:t> Alex</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Age: </a:t>
            </a:r>
            <a:r>
              <a:rPr b="0" i="0" lang="en" sz="1800" u="none" cap="none" strike="noStrike">
                <a:solidFill>
                  <a:schemeClr val="dk1"/>
                </a:solidFill>
                <a:latin typeface="Open Sans"/>
                <a:ea typeface="Open Sans"/>
                <a:cs typeface="Open Sans"/>
                <a:sym typeface="Open Sans"/>
              </a:rPr>
              <a:t>35</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Occupation:</a:t>
            </a:r>
            <a:r>
              <a:rPr b="0" i="0" lang="en" sz="1800" u="none" cap="none" strike="noStrike">
                <a:solidFill>
                  <a:schemeClr val="dk1"/>
                </a:solidFill>
                <a:latin typeface="Open Sans"/>
                <a:ea typeface="Open Sans"/>
                <a:cs typeface="Open Sans"/>
                <a:sym typeface="Open Sans"/>
              </a:rPr>
              <a:t> Software Engineer</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Interests:</a:t>
            </a:r>
            <a:r>
              <a:rPr b="0" i="0" lang="en" sz="1800" u="none" cap="none" strike="noStrike">
                <a:solidFill>
                  <a:schemeClr val="dk1"/>
                </a:solidFill>
                <a:latin typeface="Open Sans"/>
                <a:ea typeface="Open Sans"/>
                <a:cs typeface="Open Sans"/>
                <a:sym typeface="Open Sans"/>
              </a:rPr>
              <a:t> Tech gadgets, hiking, fast cooking</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Goals:</a:t>
            </a:r>
            <a:r>
              <a:rPr b="0" i="0" lang="en" sz="1800" u="none" cap="none" strike="noStrike">
                <a:solidFill>
                  <a:schemeClr val="dk1"/>
                </a:solidFill>
                <a:latin typeface="Open Sans"/>
                <a:ea typeface="Open Sans"/>
                <a:cs typeface="Open Sans"/>
                <a:sym typeface="Open Sans"/>
              </a:rPr>
              <a:t> Eat healthily despite a busy schedule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Challenges:</a:t>
            </a:r>
            <a:r>
              <a:rPr b="0" i="0" lang="en" sz="1800" u="none" cap="none" strike="noStrike">
                <a:solidFill>
                  <a:schemeClr val="dk1"/>
                </a:solidFill>
                <a:latin typeface="Open Sans"/>
                <a:ea typeface="Open Sans"/>
                <a:cs typeface="Open Sans"/>
                <a:sym typeface="Open Sans"/>
              </a:rPr>
              <a:t> Has limited time for meal prep and nutrition tracking</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How Your App Helps:</a:t>
            </a:r>
            <a:r>
              <a:rPr b="0" i="0" lang="en" sz="1800" u="none" cap="none" strike="noStrike">
                <a:solidFill>
                  <a:schemeClr val="dk1"/>
                </a:solidFill>
                <a:latin typeface="Open Sans"/>
                <a:ea typeface="Open Sans"/>
                <a:cs typeface="Open Sans"/>
                <a:sym typeface="Open Sans"/>
              </a:rPr>
              <a:t> FreshLens easily fits in busy lifestyle, it's designed for healthy eating with quick scan</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pic>
        <p:nvPicPr>
          <p:cNvPr id="138" name="Google Shape;138;p23"/>
          <p:cNvPicPr preferRelativeResize="0"/>
          <p:nvPr/>
        </p:nvPicPr>
        <p:blipFill rotWithShape="1">
          <a:blip r:embed="rId3">
            <a:alphaModFix/>
          </a:blip>
          <a:srcRect b="0" l="0" r="0" t="0"/>
          <a:stretch/>
        </p:blipFill>
        <p:spPr>
          <a:xfrm>
            <a:off x="398925" y="1490400"/>
            <a:ext cx="2256875" cy="187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PERSONAS</a:t>
            </a:r>
            <a:endParaRPr/>
          </a:p>
        </p:txBody>
      </p:sp>
      <p:sp>
        <p:nvSpPr>
          <p:cNvPr id="144" name="Google Shape;144;p24"/>
          <p:cNvSpPr txBox="1"/>
          <p:nvPr/>
        </p:nvSpPr>
        <p:spPr>
          <a:xfrm>
            <a:off x="3115225" y="1311100"/>
            <a:ext cx="5580600" cy="3473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Name:</a:t>
            </a:r>
            <a:r>
              <a:rPr b="0" i="0" lang="en" sz="1800" u="none" cap="none" strike="noStrike">
                <a:solidFill>
                  <a:schemeClr val="dk1"/>
                </a:solidFill>
                <a:latin typeface="Open Sans"/>
                <a:ea typeface="Open Sans"/>
                <a:cs typeface="Open Sans"/>
                <a:sym typeface="Open Sans"/>
              </a:rPr>
              <a:t> Jordon</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Age: </a:t>
            </a:r>
            <a:r>
              <a:rPr b="0" i="0" lang="en" sz="1800" u="none" cap="none" strike="noStrike">
                <a:solidFill>
                  <a:schemeClr val="dk1"/>
                </a:solidFill>
                <a:latin typeface="Open Sans"/>
                <a:ea typeface="Open Sans"/>
                <a:cs typeface="Open Sans"/>
                <a:sym typeface="Open Sans"/>
              </a:rPr>
              <a:t>26</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Occupation:</a:t>
            </a:r>
            <a:r>
              <a:rPr b="0" i="0" lang="en" sz="1800" u="none" cap="none" strike="noStrike">
                <a:solidFill>
                  <a:schemeClr val="dk1"/>
                </a:solidFill>
                <a:latin typeface="Open Sans"/>
                <a:ea typeface="Open Sans"/>
                <a:cs typeface="Open Sans"/>
                <a:sym typeface="Open Sans"/>
              </a:rPr>
              <a:t> Personal Trainer</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Interests:</a:t>
            </a:r>
            <a:r>
              <a:rPr b="0" i="0" lang="en" sz="1800" u="none" cap="none" strike="noStrike">
                <a:solidFill>
                  <a:schemeClr val="dk1"/>
                </a:solidFill>
                <a:latin typeface="Open Sans"/>
                <a:ea typeface="Open Sans"/>
                <a:cs typeface="Open Sans"/>
                <a:sym typeface="Open Sans"/>
              </a:rPr>
              <a:t> Gym workouts, sports nutrition, bodybuilding</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Goals:</a:t>
            </a:r>
            <a:r>
              <a:rPr b="0" i="0" lang="en" sz="1800" u="none" cap="none" strike="noStrike">
                <a:solidFill>
                  <a:schemeClr val="dk1"/>
                </a:solidFill>
                <a:latin typeface="Open Sans"/>
                <a:ea typeface="Open Sans"/>
                <a:cs typeface="Open Sans"/>
                <a:sym typeface="Open Sans"/>
              </a:rPr>
              <a:t> Optimize diet for muscle gain and performance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Challenges:</a:t>
            </a:r>
            <a:r>
              <a:rPr b="0" i="0" lang="en" sz="1800" u="none" cap="none" strike="noStrike">
                <a:solidFill>
                  <a:schemeClr val="dk1"/>
                </a:solidFill>
                <a:latin typeface="Open Sans"/>
                <a:ea typeface="Open Sans"/>
                <a:cs typeface="Open Sans"/>
                <a:sym typeface="Open Sans"/>
              </a:rPr>
              <a:t> Needs precise macro and micro intake from natural foods</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How Your App Helps:</a:t>
            </a:r>
            <a:r>
              <a:rPr b="0" i="0" lang="en" sz="1800" u="none" cap="none" strike="noStrike">
                <a:solidFill>
                  <a:schemeClr val="dk1"/>
                </a:solidFill>
                <a:latin typeface="Open Sans"/>
                <a:ea typeface="Open Sans"/>
                <a:cs typeface="Open Sans"/>
                <a:sym typeface="Open Sans"/>
              </a:rPr>
              <a:t> FreshLens helps in tracking nutritional values, enhancing his meal planning.</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pic>
        <p:nvPicPr>
          <p:cNvPr id="145" name="Google Shape;145;p24"/>
          <p:cNvPicPr preferRelativeResize="0"/>
          <p:nvPr/>
        </p:nvPicPr>
        <p:blipFill rotWithShape="1">
          <a:blip r:embed="rId3">
            <a:alphaModFix/>
          </a:blip>
          <a:srcRect b="0" l="0" r="0" t="0"/>
          <a:stretch/>
        </p:blipFill>
        <p:spPr>
          <a:xfrm>
            <a:off x="311700" y="1311100"/>
            <a:ext cx="2810425" cy="28076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Minimum Viable Product (MVP)</a:t>
            </a:r>
            <a:endParaRPr/>
          </a:p>
        </p:txBody>
      </p:sp>
      <p:sp>
        <p:nvSpPr>
          <p:cNvPr id="151" name="Google Shape;151;p2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Photo-based food recognition.</a:t>
            </a:r>
            <a:endParaRPr/>
          </a:p>
          <a:p>
            <a:pPr indent="-342900" lvl="0" marL="457200" rtl="0" algn="l">
              <a:lnSpc>
                <a:spcPct val="115000"/>
              </a:lnSpc>
              <a:spcBef>
                <a:spcPts val="0"/>
              </a:spcBef>
              <a:spcAft>
                <a:spcPts val="0"/>
              </a:spcAft>
              <a:buSzPts val="1800"/>
              <a:buChar char="●"/>
            </a:pPr>
            <a:r>
              <a:rPr lang="en"/>
              <a:t>User-friendly interface design.</a:t>
            </a:r>
            <a:endParaRPr/>
          </a:p>
          <a:p>
            <a:pPr indent="-342900" lvl="0" marL="457200" rtl="0" algn="l">
              <a:lnSpc>
                <a:spcPct val="115000"/>
              </a:lnSpc>
              <a:spcBef>
                <a:spcPts val="0"/>
              </a:spcBef>
              <a:spcAft>
                <a:spcPts val="0"/>
              </a:spcAft>
              <a:buSzPts val="1800"/>
              <a:buChar char="●"/>
            </a:pPr>
            <a:r>
              <a:rPr lang="en"/>
              <a:t>Essential nutritional info display.</a:t>
            </a:r>
            <a:endParaRPr/>
          </a:p>
          <a:p>
            <a:pPr indent="-342900" lvl="0" marL="457200" rtl="0" algn="l">
              <a:lnSpc>
                <a:spcPct val="115000"/>
              </a:lnSpc>
              <a:spcBef>
                <a:spcPts val="0"/>
              </a:spcBef>
              <a:spcAft>
                <a:spcPts val="0"/>
              </a:spcAft>
              <a:buSzPts val="1800"/>
              <a:buChar char="●"/>
            </a:pPr>
            <a:r>
              <a:rPr lang="en"/>
              <a:t>User authentication system.</a:t>
            </a:r>
            <a:endParaRPr/>
          </a:p>
          <a:p>
            <a:pPr indent="-342900" lvl="0" marL="457200" rtl="0" algn="l">
              <a:lnSpc>
                <a:spcPct val="115000"/>
              </a:lnSpc>
              <a:spcBef>
                <a:spcPts val="0"/>
              </a:spcBef>
              <a:spcAft>
                <a:spcPts val="0"/>
              </a:spcAft>
              <a:buSzPts val="1800"/>
              <a:buChar char="●"/>
            </a:pPr>
            <a:r>
              <a:rPr lang="en"/>
              <a:t>Personal profile customization.</a:t>
            </a:r>
            <a:endParaRPr/>
          </a:p>
          <a:p>
            <a:pPr indent="-342900" lvl="0" marL="457200" rtl="0" algn="l">
              <a:lnSpc>
                <a:spcPct val="115000"/>
              </a:lnSpc>
              <a:spcBef>
                <a:spcPts val="0"/>
              </a:spcBef>
              <a:spcAft>
                <a:spcPts val="0"/>
              </a:spcAft>
              <a:buSzPts val="1800"/>
              <a:buChar char="●"/>
            </a:pPr>
            <a:r>
              <a:rPr lang="en"/>
              <a:t>Weekly dietary analysis.</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Technologies - Frontend</a:t>
            </a:r>
            <a:endParaRPr/>
          </a:p>
        </p:txBody>
      </p:sp>
      <p:pic>
        <p:nvPicPr>
          <p:cNvPr id="157" name="Google Shape;157;p26"/>
          <p:cNvPicPr preferRelativeResize="0"/>
          <p:nvPr/>
        </p:nvPicPr>
        <p:blipFill rotWithShape="1">
          <a:blip r:embed="rId3">
            <a:alphaModFix/>
          </a:blip>
          <a:srcRect b="0" l="0" r="0" t="0"/>
          <a:stretch/>
        </p:blipFill>
        <p:spPr>
          <a:xfrm>
            <a:off x="424500" y="1485625"/>
            <a:ext cx="1918275" cy="1538000"/>
          </a:xfrm>
          <a:prstGeom prst="rect">
            <a:avLst/>
          </a:prstGeom>
          <a:noFill/>
          <a:ln>
            <a:noFill/>
          </a:ln>
        </p:spPr>
      </p:pic>
      <p:pic>
        <p:nvPicPr>
          <p:cNvPr id="158" name="Google Shape;158;p26"/>
          <p:cNvPicPr preferRelativeResize="0"/>
          <p:nvPr/>
        </p:nvPicPr>
        <p:blipFill rotWithShape="1">
          <a:blip r:embed="rId4">
            <a:alphaModFix/>
          </a:blip>
          <a:srcRect b="0" l="0" r="0" t="0"/>
          <a:stretch/>
        </p:blipFill>
        <p:spPr>
          <a:xfrm>
            <a:off x="424500" y="3081800"/>
            <a:ext cx="1808850" cy="1808850"/>
          </a:xfrm>
          <a:prstGeom prst="rect">
            <a:avLst/>
          </a:prstGeom>
          <a:noFill/>
          <a:ln>
            <a:noFill/>
          </a:ln>
        </p:spPr>
      </p:pic>
      <p:sp>
        <p:nvSpPr>
          <p:cNvPr id="159" name="Google Shape;159;p26"/>
          <p:cNvSpPr txBox="1"/>
          <p:nvPr/>
        </p:nvSpPr>
        <p:spPr>
          <a:xfrm>
            <a:off x="3756100" y="1861125"/>
            <a:ext cx="4365300" cy="17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We will be using React native expo for developing UI for the mobile application and expo is wrapper around react native and it makes prototyping faster.</a:t>
            </a:r>
            <a:endParaRPr b="0" i="0" sz="1800" u="none" cap="none" strike="noStrike">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Technologies - Backend</a:t>
            </a:r>
            <a:endParaRPr/>
          </a:p>
        </p:txBody>
      </p:sp>
      <p:sp>
        <p:nvSpPr>
          <p:cNvPr id="165" name="Google Shape;165;p27"/>
          <p:cNvSpPr txBox="1"/>
          <p:nvPr/>
        </p:nvSpPr>
        <p:spPr>
          <a:xfrm>
            <a:off x="4778700" y="2413825"/>
            <a:ext cx="4365300" cy="17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We will be using node js and fastapi for backend and mongodb as database and its nosql database and even firebase for Authentication and storing images using firebase cloud storage.</a:t>
            </a:r>
            <a:endParaRPr b="0" i="0" sz="1800" u="none" cap="none" strike="noStrike">
              <a:solidFill>
                <a:schemeClr val="dk1"/>
              </a:solidFill>
              <a:latin typeface="Open Sans"/>
              <a:ea typeface="Open Sans"/>
              <a:cs typeface="Open Sans"/>
              <a:sym typeface="Open Sans"/>
            </a:endParaRPr>
          </a:p>
        </p:txBody>
      </p:sp>
      <p:pic>
        <p:nvPicPr>
          <p:cNvPr id="166" name="Google Shape;166;p27"/>
          <p:cNvPicPr preferRelativeResize="0"/>
          <p:nvPr/>
        </p:nvPicPr>
        <p:blipFill rotWithShape="1">
          <a:blip r:embed="rId3">
            <a:alphaModFix/>
          </a:blip>
          <a:srcRect b="0" l="0" r="0" t="0"/>
          <a:stretch/>
        </p:blipFill>
        <p:spPr>
          <a:xfrm>
            <a:off x="401925" y="1391688"/>
            <a:ext cx="2065300" cy="1266601"/>
          </a:xfrm>
          <a:prstGeom prst="rect">
            <a:avLst/>
          </a:prstGeom>
          <a:noFill/>
          <a:ln>
            <a:noFill/>
          </a:ln>
        </p:spPr>
      </p:pic>
      <p:pic>
        <p:nvPicPr>
          <p:cNvPr id="167" name="Google Shape;167;p27"/>
          <p:cNvPicPr preferRelativeResize="0"/>
          <p:nvPr/>
        </p:nvPicPr>
        <p:blipFill rotWithShape="1">
          <a:blip r:embed="rId4">
            <a:alphaModFix/>
          </a:blip>
          <a:srcRect b="0" l="0" r="0" t="0"/>
          <a:stretch/>
        </p:blipFill>
        <p:spPr>
          <a:xfrm>
            <a:off x="555525" y="2902750"/>
            <a:ext cx="1501650" cy="1486152"/>
          </a:xfrm>
          <a:prstGeom prst="rect">
            <a:avLst/>
          </a:prstGeom>
          <a:noFill/>
          <a:ln>
            <a:noFill/>
          </a:ln>
        </p:spPr>
      </p:pic>
      <p:pic>
        <p:nvPicPr>
          <p:cNvPr id="168" name="Google Shape;168;p27"/>
          <p:cNvPicPr preferRelativeResize="0"/>
          <p:nvPr/>
        </p:nvPicPr>
        <p:blipFill rotWithShape="1">
          <a:blip r:embed="rId5">
            <a:alphaModFix/>
          </a:blip>
          <a:srcRect b="0" l="0" r="0" t="0"/>
          <a:stretch/>
        </p:blipFill>
        <p:spPr>
          <a:xfrm>
            <a:off x="2808188" y="2895625"/>
            <a:ext cx="1326123" cy="1500390"/>
          </a:xfrm>
          <a:prstGeom prst="rect">
            <a:avLst/>
          </a:prstGeom>
          <a:noFill/>
          <a:ln>
            <a:noFill/>
          </a:ln>
        </p:spPr>
      </p:pic>
      <p:pic>
        <p:nvPicPr>
          <p:cNvPr id="169" name="Google Shape;169;p27"/>
          <p:cNvPicPr preferRelativeResize="0"/>
          <p:nvPr/>
        </p:nvPicPr>
        <p:blipFill rotWithShape="1">
          <a:blip r:embed="rId6">
            <a:alphaModFix/>
          </a:blip>
          <a:srcRect b="0" l="0" r="0" t="0"/>
          <a:stretch/>
        </p:blipFill>
        <p:spPr>
          <a:xfrm>
            <a:off x="2597050" y="1147225"/>
            <a:ext cx="1748398" cy="17483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Technologies - Machine Learning</a:t>
            </a:r>
            <a:endParaRPr/>
          </a:p>
        </p:txBody>
      </p:sp>
      <p:sp>
        <p:nvSpPr>
          <p:cNvPr id="175" name="Google Shape;175;p28"/>
          <p:cNvSpPr txBox="1"/>
          <p:nvPr/>
        </p:nvSpPr>
        <p:spPr>
          <a:xfrm>
            <a:off x="3887600" y="1697550"/>
            <a:ext cx="4365300" cy="17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We will be using tensorflow to perform machine learning tasking and tensorflow is deep learning framework and it will be used for implementing CNN algorithm.</a:t>
            </a:r>
            <a:endParaRPr b="0" i="0" sz="1800" u="none" cap="none" strike="noStrike">
              <a:solidFill>
                <a:schemeClr val="dk1"/>
              </a:solidFill>
              <a:latin typeface="Open Sans"/>
              <a:ea typeface="Open Sans"/>
              <a:cs typeface="Open Sans"/>
              <a:sym typeface="Open Sans"/>
            </a:endParaRPr>
          </a:p>
        </p:txBody>
      </p:sp>
      <p:pic>
        <p:nvPicPr>
          <p:cNvPr id="176" name="Google Shape;176;p28"/>
          <p:cNvPicPr preferRelativeResize="0"/>
          <p:nvPr/>
        </p:nvPicPr>
        <p:blipFill rotWithShape="1">
          <a:blip r:embed="rId3">
            <a:alphaModFix/>
          </a:blip>
          <a:srcRect b="0" l="0" r="0" t="0"/>
          <a:stretch/>
        </p:blipFill>
        <p:spPr>
          <a:xfrm>
            <a:off x="466776" y="1302925"/>
            <a:ext cx="1501652" cy="16101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TECH STACK</a:t>
            </a:r>
            <a:endParaRPr/>
          </a:p>
        </p:txBody>
      </p:sp>
      <p:pic>
        <p:nvPicPr>
          <p:cNvPr id="182" name="Google Shape;182;p29"/>
          <p:cNvPicPr preferRelativeResize="0"/>
          <p:nvPr/>
        </p:nvPicPr>
        <p:blipFill rotWithShape="1">
          <a:blip r:embed="rId3">
            <a:alphaModFix/>
          </a:blip>
          <a:srcRect b="0" l="0" r="0" t="0"/>
          <a:stretch/>
        </p:blipFill>
        <p:spPr>
          <a:xfrm>
            <a:off x="394850" y="1402062"/>
            <a:ext cx="2153477" cy="1079449"/>
          </a:xfrm>
          <a:prstGeom prst="rect">
            <a:avLst/>
          </a:prstGeom>
          <a:noFill/>
          <a:ln>
            <a:noFill/>
          </a:ln>
        </p:spPr>
      </p:pic>
      <p:sp>
        <p:nvSpPr>
          <p:cNvPr id="183" name="Google Shape;183;p29"/>
          <p:cNvSpPr txBox="1"/>
          <p:nvPr/>
        </p:nvSpPr>
        <p:spPr>
          <a:xfrm>
            <a:off x="4353925" y="1206925"/>
            <a:ext cx="3654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Figma is used for designing of the application and sharing the application ideas on how it should look like.</a:t>
            </a:r>
            <a:endParaRPr b="0" i="0" sz="1800" u="none" cap="none" strike="noStrike">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Machine Learning Algorithm</a:t>
            </a:r>
            <a:endParaRPr/>
          </a:p>
        </p:txBody>
      </p:sp>
      <p:sp>
        <p:nvSpPr>
          <p:cNvPr id="189" name="Google Shape;189;p3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CNN Architecture Algorithm .</a:t>
            </a:r>
            <a:endParaRPr/>
          </a:p>
          <a:p>
            <a:pPr indent="-342900" lvl="0" marL="457200" rtl="0" algn="l">
              <a:lnSpc>
                <a:spcPct val="115000"/>
              </a:lnSpc>
              <a:spcBef>
                <a:spcPts val="0"/>
              </a:spcBef>
              <a:spcAft>
                <a:spcPts val="0"/>
              </a:spcAft>
              <a:buSzPts val="1800"/>
              <a:buChar char="●"/>
            </a:pPr>
            <a:r>
              <a:rPr lang="en"/>
              <a:t>In CNN Algorithm. we use DenseNet121.</a:t>
            </a:r>
            <a:endParaRPr/>
          </a:p>
          <a:p>
            <a:pPr indent="-342900" lvl="0" marL="457200" rtl="0" algn="l">
              <a:lnSpc>
                <a:spcPct val="115000"/>
              </a:lnSpc>
              <a:spcBef>
                <a:spcPts val="0"/>
              </a:spcBef>
              <a:spcAft>
                <a:spcPts val="0"/>
              </a:spcAft>
              <a:buSzPts val="1800"/>
              <a:buChar char="●"/>
            </a:pPr>
            <a:r>
              <a:rPr lang="en"/>
              <a:t>The DenseNet model is trained using fruits and vegetables dataset. Due to its efficiency and high accuracy, DenseNet model effectively learns from the data and accurately identifies objects.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Conceptual Architecture Diagram</a:t>
            </a:r>
            <a:endParaRPr/>
          </a:p>
        </p:txBody>
      </p:sp>
      <p:pic>
        <p:nvPicPr>
          <p:cNvPr id="195" name="Google Shape;195;p31"/>
          <p:cNvPicPr preferRelativeResize="0"/>
          <p:nvPr/>
        </p:nvPicPr>
        <p:blipFill rotWithShape="1">
          <a:blip r:embed="rId3">
            <a:alphaModFix/>
          </a:blip>
          <a:srcRect b="0" l="0" r="0" t="0"/>
          <a:stretch/>
        </p:blipFill>
        <p:spPr>
          <a:xfrm>
            <a:off x="311700" y="1147225"/>
            <a:ext cx="8520602" cy="37693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AGENDA</a:t>
            </a:r>
            <a:endParaRPr/>
          </a:p>
        </p:txBody>
      </p:sp>
      <p:sp>
        <p:nvSpPr>
          <p:cNvPr id="69" name="Google Shape;69;p14"/>
          <p:cNvSpPr txBox="1"/>
          <p:nvPr>
            <p:ph idx="1" type="body"/>
          </p:nvPr>
        </p:nvSpPr>
        <p:spPr>
          <a:xfrm>
            <a:off x="311700" y="1032850"/>
            <a:ext cx="8520600" cy="3546300"/>
          </a:xfrm>
          <a:prstGeom prst="rect">
            <a:avLst/>
          </a:prstGeom>
          <a:noFill/>
          <a:ln>
            <a:noFill/>
          </a:ln>
        </p:spPr>
        <p:txBody>
          <a:bodyPr anchorCtr="0" anchor="t" bIns="91425" lIns="91425" spcFirstLastPara="1" rIns="91425" wrap="square" tIns="91425">
            <a:normAutofit lnSpcReduction="20000"/>
          </a:bodyPr>
          <a:lstStyle/>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Project Review</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Team members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MVP</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Technologies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Algorithms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Diagrams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Sprint 2 recap</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Product and Sprint 3 Backlog</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Metrics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Retrospective</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Sprint 4 Plans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Project demo</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Github </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App demo</a:t>
            </a:r>
            <a:endParaRPr sz="1600">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Class Diagram</a:t>
            </a:r>
            <a:endParaRPr/>
          </a:p>
        </p:txBody>
      </p:sp>
      <p:pic>
        <p:nvPicPr>
          <p:cNvPr id="201" name="Google Shape;201;p32"/>
          <p:cNvPicPr preferRelativeResize="0"/>
          <p:nvPr/>
        </p:nvPicPr>
        <p:blipFill rotWithShape="1">
          <a:blip r:embed="rId3">
            <a:alphaModFix/>
          </a:blip>
          <a:srcRect b="0" l="0" r="0" t="0"/>
          <a:stretch/>
        </p:blipFill>
        <p:spPr>
          <a:xfrm>
            <a:off x="2284225" y="1198125"/>
            <a:ext cx="4096567" cy="369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Sequence Diagram</a:t>
            </a:r>
            <a:endParaRPr/>
          </a:p>
        </p:txBody>
      </p:sp>
      <p:pic>
        <p:nvPicPr>
          <p:cNvPr id="207" name="Google Shape;207;p33"/>
          <p:cNvPicPr preferRelativeResize="0"/>
          <p:nvPr/>
        </p:nvPicPr>
        <p:blipFill rotWithShape="1">
          <a:blip r:embed="rId3">
            <a:alphaModFix/>
          </a:blip>
          <a:srcRect b="0" l="0" r="0" t="0"/>
          <a:stretch/>
        </p:blipFill>
        <p:spPr>
          <a:xfrm>
            <a:off x="431725" y="1147225"/>
            <a:ext cx="8280550" cy="3691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Entity Relationship Diagram</a:t>
            </a:r>
            <a:endParaRPr/>
          </a:p>
        </p:txBody>
      </p:sp>
      <p:pic>
        <p:nvPicPr>
          <p:cNvPr id="213" name="Google Shape;213;p34"/>
          <p:cNvPicPr preferRelativeResize="0"/>
          <p:nvPr/>
        </p:nvPicPr>
        <p:blipFill rotWithShape="1">
          <a:blip r:embed="rId3">
            <a:alphaModFix/>
          </a:blip>
          <a:srcRect b="0" l="0" r="0" t="0"/>
          <a:stretch/>
        </p:blipFill>
        <p:spPr>
          <a:xfrm>
            <a:off x="1844350" y="1147225"/>
            <a:ext cx="4920253" cy="369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State diagram</a:t>
            </a:r>
            <a:endParaRPr/>
          </a:p>
        </p:txBody>
      </p:sp>
      <p:pic>
        <p:nvPicPr>
          <p:cNvPr id="219" name="Google Shape;219;p35"/>
          <p:cNvPicPr preferRelativeResize="0"/>
          <p:nvPr/>
        </p:nvPicPr>
        <p:blipFill rotWithShape="1">
          <a:blip r:embed="rId3">
            <a:alphaModFix/>
          </a:blip>
          <a:srcRect b="0" l="0" r="0" t="0"/>
          <a:stretch/>
        </p:blipFill>
        <p:spPr>
          <a:xfrm>
            <a:off x="1054750" y="1147225"/>
            <a:ext cx="7433769" cy="36914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Context Diagram</a:t>
            </a:r>
            <a:endParaRPr/>
          </a:p>
        </p:txBody>
      </p:sp>
      <p:pic>
        <p:nvPicPr>
          <p:cNvPr id="225" name="Google Shape;225;p36"/>
          <p:cNvPicPr preferRelativeResize="0"/>
          <p:nvPr/>
        </p:nvPicPr>
        <p:blipFill rotWithShape="1">
          <a:blip r:embed="rId3">
            <a:alphaModFix/>
          </a:blip>
          <a:srcRect b="0" l="0" r="0" t="0"/>
          <a:stretch/>
        </p:blipFill>
        <p:spPr>
          <a:xfrm>
            <a:off x="152400" y="1231950"/>
            <a:ext cx="8839204" cy="34226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Sprint 2 backlog</a:t>
            </a:r>
            <a:endParaRPr/>
          </a:p>
        </p:txBody>
      </p:sp>
      <p:sp>
        <p:nvSpPr>
          <p:cNvPr id="231" name="Google Shape;231;p3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Basic implementation of all application screens such as camera , favourite and profile screens.</a:t>
            </a:r>
            <a:endParaRPr/>
          </a:p>
          <a:p>
            <a:pPr indent="-342900" lvl="0" marL="457200" rtl="0" algn="l">
              <a:spcBef>
                <a:spcPts val="0"/>
              </a:spcBef>
              <a:spcAft>
                <a:spcPts val="0"/>
              </a:spcAft>
              <a:buSzPts val="1800"/>
              <a:buChar char="●"/>
            </a:pPr>
            <a:r>
              <a:rPr lang="en"/>
              <a:t>Exploratory data analysis is performed for fruits dataset.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Product Backlog</a:t>
            </a:r>
            <a:endParaRPr/>
          </a:p>
        </p:txBody>
      </p:sp>
      <p:pic>
        <p:nvPicPr>
          <p:cNvPr id="237" name="Google Shape;237;p38"/>
          <p:cNvPicPr preferRelativeResize="0"/>
          <p:nvPr/>
        </p:nvPicPr>
        <p:blipFill>
          <a:blip r:embed="rId3">
            <a:alphaModFix/>
          </a:blip>
          <a:stretch>
            <a:fillRect/>
          </a:stretch>
        </p:blipFill>
        <p:spPr>
          <a:xfrm>
            <a:off x="152400" y="1299625"/>
            <a:ext cx="8839204" cy="22011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969375" y="-2926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Arial"/>
                <a:ea typeface="Arial"/>
                <a:cs typeface="Arial"/>
                <a:sym typeface="Arial"/>
              </a:rPr>
              <a:t>User Stories and Acceptance Criteria</a:t>
            </a:r>
            <a:endParaRPr/>
          </a:p>
        </p:txBody>
      </p:sp>
      <p:sp>
        <p:nvSpPr>
          <p:cNvPr id="243" name="Google Shape;243;p39"/>
          <p:cNvSpPr txBox="1"/>
          <p:nvPr/>
        </p:nvSpPr>
        <p:spPr>
          <a:xfrm>
            <a:off x="969375" y="4383050"/>
            <a:ext cx="735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24242"/>
                </a:solidFill>
              </a:rPr>
              <a:t>Black colour is highlighted for user stories and grey colour  for Acceptance criteria</a:t>
            </a:r>
            <a:endParaRPr sz="100"/>
          </a:p>
        </p:txBody>
      </p:sp>
      <p:pic>
        <p:nvPicPr>
          <p:cNvPr id="244" name="Google Shape;244;p39"/>
          <p:cNvPicPr preferRelativeResize="0"/>
          <p:nvPr/>
        </p:nvPicPr>
        <p:blipFill>
          <a:blip r:embed="rId3">
            <a:alphaModFix/>
          </a:blip>
          <a:stretch>
            <a:fillRect/>
          </a:stretch>
        </p:blipFill>
        <p:spPr>
          <a:xfrm>
            <a:off x="79625" y="538650"/>
            <a:ext cx="8971677" cy="35469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Arial"/>
                <a:ea typeface="Arial"/>
                <a:cs typeface="Arial"/>
                <a:sym typeface="Arial"/>
              </a:rPr>
              <a:t>User Stories and Acceptance Criteria</a:t>
            </a:r>
            <a:endParaRPr/>
          </a:p>
        </p:txBody>
      </p:sp>
      <p:pic>
        <p:nvPicPr>
          <p:cNvPr id="250" name="Google Shape;250;p40"/>
          <p:cNvPicPr preferRelativeResize="0"/>
          <p:nvPr/>
        </p:nvPicPr>
        <p:blipFill>
          <a:blip r:embed="rId3">
            <a:alphaModFix/>
          </a:blip>
          <a:stretch>
            <a:fillRect/>
          </a:stretch>
        </p:blipFill>
        <p:spPr>
          <a:xfrm>
            <a:off x="152400" y="1852325"/>
            <a:ext cx="8839204" cy="854571"/>
          </a:xfrm>
          <a:prstGeom prst="rect">
            <a:avLst/>
          </a:prstGeom>
          <a:noFill/>
          <a:ln>
            <a:noFill/>
          </a:ln>
        </p:spPr>
      </p:pic>
      <p:sp>
        <p:nvSpPr>
          <p:cNvPr id="251" name="Google Shape;251;p40"/>
          <p:cNvSpPr txBox="1"/>
          <p:nvPr/>
        </p:nvSpPr>
        <p:spPr>
          <a:xfrm>
            <a:off x="1069925" y="2984025"/>
            <a:ext cx="6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24242"/>
                </a:solidFill>
              </a:rPr>
              <a:t>Black colour is highlighted for user stories and grey colour  for Acceptance criteria</a:t>
            </a:r>
            <a:endParaRPr sz="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Sprint 3 Backlog</a:t>
            </a:r>
            <a:endParaRPr/>
          </a:p>
        </p:txBody>
      </p:sp>
      <p:pic>
        <p:nvPicPr>
          <p:cNvPr id="257" name="Google Shape;257;p41"/>
          <p:cNvPicPr preferRelativeResize="0"/>
          <p:nvPr/>
        </p:nvPicPr>
        <p:blipFill rotWithShape="1">
          <a:blip r:embed="rId3">
            <a:alphaModFix/>
          </a:blip>
          <a:srcRect b="0" l="3605" r="0" t="0"/>
          <a:stretch/>
        </p:blipFill>
        <p:spPr>
          <a:xfrm>
            <a:off x="196150" y="1494750"/>
            <a:ext cx="8520602" cy="1234375"/>
          </a:xfrm>
          <a:prstGeom prst="rect">
            <a:avLst/>
          </a:prstGeom>
          <a:noFill/>
          <a:ln>
            <a:noFill/>
          </a:ln>
        </p:spPr>
      </p:pic>
      <p:sp>
        <p:nvSpPr>
          <p:cNvPr id="258" name="Google Shape;258;p41"/>
          <p:cNvSpPr txBox="1"/>
          <p:nvPr/>
        </p:nvSpPr>
        <p:spPr>
          <a:xfrm>
            <a:off x="1050300" y="3209775"/>
            <a:ext cx="539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24242"/>
                </a:solidFill>
              </a:rPr>
              <a:t>Black colour is highlighted for user stories and grey colour  for Acceptance criteria</a:t>
            </a:r>
            <a:endParaRPr sz="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MEMBERS</a:t>
            </a:r>
            <a:endParaRPr/>
          </a:p>
        </p:txBody>
      </p:sp>
      <p:pic>
        <p:nvPicPr>
          <p:cNvPr id="75" name="Google Shape;75;p15"/>
          <p:cNvPicPr preferRelativeResize="0"/>
          <p:nvPr/>
        </p:nvPicPr>
        <p:blipFill rotWithShape="1">
          <a:blip r:embed="rId3">
            <a:alphaModFix/>
          </a:blip>
          <a:srcRect b="0" l="0" r="0" t="0"/>
          <a:stretch/>
        </p:blipFill>
        <p:spPr>
          <a:xfrm>
            <a:off x="432550" y="1053100"/>
            <a:ext cx="2335300" cy="3002525"/>
          </a:xfrm>
          <a:prstGeom prst="rect">
            <a:avLst/>
          </a:prstGeom>
          <a:noFill/>
          <a:ln>
            <a:noFill/>
          </a:ln>
        </p:spPr>
      </p:pic>
      <p:pic>
        <p:nvPicPr>
          <p:cNvPr id="76" name="Google Shape;76;p15"/>
          <p:cNvPicPr preferRelativeResize="0"/>
          <p:nvPr/>
        </p:nvPicPr>
        <p:blipFill rotWithShape="1">
          <a:blip r:embed="rId4">
            <a:alphaModFix/>
          </a:blip>
          <a:srcRect b="0" l="0" r="0" t="0"/>
          <a:stretch/>
        </p:blipFill>
        <p:spPr>
          <a:xfrm>
            <a:off x="3149963" y="1053100"/>
            <a:ext cx="2335299" cy="3049956"/>
          </a:xfrm>
          <a:prstGeom prst="rect">
            <a:avLst/>
          </a:prstGeom>
          <a:noFill/>
          <a:ln>
            <a:noFill/>
          </a:ln>
        </p:spPr>
      </p:pic>
      <p:pic>
        <p:nvPicPr>
          <p:cNvPr id="77" name="Google Shape;77;p15"/>
          <p:cNvPicPr preferRelativeResize="0"/>
          <p:nvPr/>
        </p:nvPicPr>
        <p:blipFill rotWithShape="1">
          <a:blip r:embed="rId5">
            <a:alphaModFix/>
          </a:blip>
          <a:srcRect b="0" l="0" r="0" t="0"/>
          <a:stretch/>
        </p:blipFill>
        <p:spPr>
          <a:xfrm>
            <a:off x="5867375" y="1053100"/>
            <a:ext cx="3049950" cy="3049950"/>
          </a:xfrm>
          <a:prstGeom prst="rect">
            <a:avLst/>
          </a:prstGeom>
          <a:noFill/>
          <a:ln>
            <a:noFill/>
          </a:ln>
        </p:spPr>
      </p:pic>
      <p:sp>
        <p:nvSpPr>
          <p:cNvPr id="78" name="Google Shape;78;p15"/>
          <p:cNvSpPr txBox="1"/>
          <p:nvPr/>
        </p:nvSpPr>
        <p:spPr>
          <a:xfrm>
            <a:off x="616325" y="4202200"/>
            <a:ext cx="2061900" cy="3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Open Sans"/>
                <a:ea typeface="Open Sans"/>
                <a:cs typeface="Open Sans"/>
                <a:sym typeface="Open Sans"/>
              </a:rPr>
              <a:t>Chandu Pentela</a:t>
            </a:r>
            <a:br>
              <a:rPr b="0" i="0" lang="en" sz="1300" u="none" cap="none" strike="noStrike">
                <a:solidFill>
                  <a:schemeClr val="dk1"/>
                </a:solidFill>
                <a:latin typeface="Open Sans"/>
                <a:ea typeface="Open Sans"/>
                <a:cs typeface="Open Sans"/>
                <a:sym typeface="Open Sans"/>
              </a:rPr>
            </a:br>
            <a:r>
              <a:rPr b="0" i="0" lang="en" sz="1300" u="none" cap="none" strike="noStrike">
                <a:solidFill>
                  <a:schemeClr val="dk1"/>
                </a:solidFill>
                <a:latin typeface="Open Sans"/>
                <a:ea typeface="Open Sans"/>
                <a:cs typeface="Open Sans"/>
                <a:sym typeface="Open Sans"/>
              </a:rPr>
              <a:t>Project Manager</a:t>
            </a:r>
            <a:endParaRPr b="0" i="0" sz="1300" u="none" cap="none" strike="noStrike">
              <a:solidFill>
                <a:schemeClr val="dk1"/>
              </a:solidFill>
              <a:latin typeface="Open Sans"/>
              <a:ea typeface="Open Sans"/>
              <a:cs typeface="Open Sans"/>
              <a:sym typeface="Open Sans"/>
            </a:endParaRPr>
          </a:p>
        </p:txBody>
      </p:sp>
      <p:sp>
        <p:nvSpPr>
          <p:cNvPr id="79" name="Google Shape;79;p15"/>
          <p:cNvSpPr txBox="1"/>
          <p:nvPr/>
        </p:nvSpPr>
        <p:spPr>
          <a:xfrm>
            <a:off x="5867374" y="4280625"/>
            <a:ext cx="3164700" cy="3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Jaya Venkata Vara Sai Prakash Perumalla</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Backend Developer</a:t>
            </a:r>
            <a:endParaRPr b="0" i="0" sz="1400" u="none" cap="none" strike="noStrike">
              <a:solidFill>
                <a:schemeClr val="dk1"/>
              </a:solidFill>
              <a:latin typeface="Open Sans"/>
              <a:ea typeface="Open Sans"/>
              <a:cs typeface="Open Sans"/>
              <a:sym typeface="Open Sans"/>
            </a:endParaRPr>
          </a:p>
        </p:txBody>
      </p:sp>
      <p:sp>
        <p:nvSpPr>
          <p:cNvPr id="80" name="Google Shape;80;p15"/>
          <p:cNvSpPr txBox="1"/>
          <p:nvPr/>
        </p:nvSpPr>
        <p:spPr>
          <a:xfrm>
            <a:off x="3534313" y="4354600"/>
            <a:ext cx="1871400" cy="3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Banoth Ashok</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Backend Developer</a:t>
            </a:r>
            <a:endParaRPr b="0"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Test Cases</a:t>
            </a:r>
            <a:endParaRPr/>
          </a:p>
        </p:txBody>
      </p:sp>
      <p:pic>
        <p:nvPicPr>
          <p:cNvPr id="264" name="Google Shape;264;p42"/>
          <p:cNvPicPr preferRelativeResize="0"/>
          <p:nvPr/>
        </p:nvPicPr>
        <p:blipFill rotWithShape="1">
          <a:blip r:embed="rId3">
            <a:alphaModFix/>
          </a:blip>
          <a:srcRect b="0" l="3016" r="0" t="0"/>
          <a:stretch/>
        </p:blipFill>
        <p:spPr>
          <a:xfrm>
            <a:off x="364300" y="1714050"/>
            <a:ext cx="8264125" cy="1182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Stories Completed</a:t>
            </a:r>
            <a:endParaRPr/>
          </a:p>
        </p:txBody>
      </p:sp>
      <p:pic>
        <p:nvPicPr>
          <p:cNvPr id="270" name="Google Shape;270;p43"/>
          <p:cNvPicPr preferRelativeResize="0"/>
          <p:nvPr/>
        </p:nvPicPr>
        <p:blipFill rotWithShape="1">
          <a:blip r:embed="rId3">
            <a:alphaModFix/>
          </a:blip>
          <a:srcRect b="0" l="4525" r="0" t="0"/>
          <a:stretch/>
        </p:blipFill>
        <p:spPr>
          <a:xfrm>
            <a:off x="352550" y="1976375"/>
            <a:ext cx="8438902" cy="876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Metrics</a:t>
            </a:r>
            <a:endParaRPr/>
          </a:p>
        </p:txBody>
      </p:sp>
      <p:sp>
        <p:nvSpPr>
          <p:cNvPr id="276" name="Google Shape;276;p4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Velocity: 23 points</a:t>
            </a:r>
            <a:endParaRPr/>
          </a:p>
          <a:p>
            <a:pPr indent="0" lvl="0" marL="0" rtl="0" algn="l">
              <a:spcBef>
                <a:spcPts val="0"/>
              </a:spcBef>
              <a:spcAft>
                <a:spcPts val="0"/>
              </a:spcAft>
              <a:buNone/>
            </a:pPr>
            <a:r>
              <a:rPr lang="en"/>
              <a:t>Average Velocity: 31.5 points</a:t>
            </a:r>
            <a:endParaRPr/>
          </a:p>
          <a:p>
            <a:pPr indent="0" lvl="0" marL="0" rtl="0" algn="l">
              <a:spcBef>
                <a:spcPts val="0"/>
              </a:spcBef>
              <a:spcAft>
                <a:spcPts val="0"/>
              </a:spcAft>
              <a:buNone/>
            </a:pPr>
            <a:r>
              <a:rPr lang="en"/>
              <a:t>Completed Committed Ratio for Sprint 3:</a:t>
            </a:r>
            <a:endParaRPr/>
          </a:p>
          <a:p>
            <a:pPr indent="0" lvl="0" marL="0" rtl="0" algn="l">
              <a:spcBef>
                <a:spcPts val="0"/>
              </a:spcBef>
              <a:spcAft>
                <a:spcPts val="0"/>
              </a:spcAft>
              <a:buNone/>
            </a:pPr>
            <a:r>
              <a:rPr lang="en"/>
              <a:t> 23/23 - 100%</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Burndown chart</a:t>
            </a:r>
            <a:endParaRPr/>
          </a:p>
        </p:txBody>
      </p:sp>
      <p:pic>
        <p:nvPicPr>
          <p:cNvPr id="282" name="Google Shape;282;p45"/>
          <p:cNvPicPr preferRelativeResize="0"/>
          <p:nvPr/>
        </p:nvPicPr>
        <p:blipFill>
          <a:blip r:embed="rId3">
            <a:alphaModFix/>
          </a:blip>
          <a:stretch>
            <a:fillRect/>
          </a:stretch>
        </p:blipFill>
        <p:spPr>
          <a:xfrm>
            <a:off x="1752375" y="1044400"/>
            <a:ext cx="5831279" cy="3691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RETROSPECTIVE</a:t>
            </a:r>
            <a:endParaRPr/>
          </a:p>
        </p:txBody>
      </p:sp>
      <p:pic>
        <p:nvPicPr>
          <p:cNvPr id="288" name="Google Shape;288;p46"/>
          <p:cNvPicPr preferRelativeResize="0"/>
          <p:nvPr/>
        </p:nvPicPr>
        <p:blipFill>
          <a:blip r:embed="rId3">
            <a:alphaModFix/>
          </a:blip>
          <a:stretch>
            <a:fillRect/>
          </a:stretch>
        </p:blipFill>
        <p:spPr>
          <a:xfrm>
            <a:off x="240750" y="1044400"/>
            <a:ext cx="8013540" cy="3691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Sprint 4 Planned and </a:t>
            </a:r>
            <a:r>
              <a:rPr lang="en"/>
              <a:t>Committed</a:t>
            </a:r>
            <a:r>
              <a:rPr lang="en"/>
              <a:t> Stories</a:t>
            </a:r>
            <a:endParaRPr/>
          </a:p>
        </p:txBody>
      </p:sp>
      <p:pic>
        <p:nvPicPr>
          <p:cNvPr id="294" name="Google Shape;294;p47"/>
          <p:cNvPicPr preferRelativeResize="0"/>
          <p:nvPr/>
        </p:nvPicPr>
        <p:blipFill>
          <a:blip r:embed="rId3">
            <a:alphaModFix/>
          </a:blip>
          <a:stretch>
            <a:fillRect/>
          </a:stretch>
        </p:blipFill>
        <p:spPr>
          <a:xfrm>
            <a:off x="40350" y="1906450"/>
            <a:ext cx="9103652" cy="1827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2776650" y="-88350"/>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Demo Screenshots</a:t>
            </a:r>
            <a:endParaRPr/>
          </a:p>
        </p:txBody>
      </p:sp>
      <p:sp>
        <p:nvSpPr>
          <p:cNvPr id="300" name="Google Shape;300;p48"/>
          <p:cNvSpPr txBox="1"/>
          <p:nvPr/>
        </p:nvSpPr>
        <p:spPr>
          <a:xfrm>
            <a:off x="6879550" y="2250300"/>
            <a:ext cx="16356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Capture Modal</a:t>
            </a:r>
            <a:endParaRPr b="0" i="0" sz="1800" u="none" cap="none" strike="noStrike">
              <a:solidFill>
                <a:schemeClr val="dk1"/>
              </a:solidFill>
              <a:latin typeface="Open Sans"/>
              <a:ea typeface="Open Sans"/>
              <a:cs typeface="Open Sans"/>
              <a:sym typeface="Open Sans"/>
            </a:endParaRPr>
          </a:p>
        </p:txBody>
      </p:sp>
      <p:sp>
        <p:nvSpPr>
          <p:cNvPr id="301" name="Google Shape;301;p48"/>
          <p:cNvSpPr txBox="1"/>
          <p:nvPr/>
        </p:nvSpPr>
        <p:spPr>
          <a:xfrm>
            <a:off x="2893325" y="2504325"/>
            <a:ext cx="16356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Favorite</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Screen</a:t>
            </a:r>
            <a:endParaRPr b="0" i="0" sz="1800" u="none" cap="none" strike="noStrike">
              <a:solidFill>
                <a:schemeClr val="dk1"/>
              </a:solidFill>
              <a:latin typeface="Open Sans"/>
              <a:ea typeface="Open Sans"/>
              <a:cs typeface="Open Sans"/>
              <a:sym typeface="Open Sans"/>
            </a:endParaRPr>
          </a:p>
        </p:txBody>
      </p:sp>
      <p:pic>
        <p:nvPicPr>
          <p:cNvPr id="302" name="Google Shape;302;p48"/>
          <p:cNvPicPr preferRelativeResize="0"/>
          <p:nvPr/>
        </p:nvPicPr>
        <p:blipFill>
          <a:blip r:embed="rId3">
            <a:alphaModFix/>
          </a:blip>
          <a:stretch>
            <a:fillRect/>
          </a:stretch>
        </p:blipFill>
        <p:spPr>
          <a:xfrm>
            <a:off x="783529" y="742950"/>
            <a:ext cx="1993121" cy="4312199"/>
          </a:xfrm>
          <a:prstGeom prst="rect">
            <a:avLst/>
          </a:prstGeom>
          <a:noFill/>
          <a:ln>
            <a:noFill/>
          </a:ln>
        </p:spPr>
      </p:pic>
      <p:pic>
        <p:nvPicPr>
          <p:cNvPr id="303" name="Google Shape;303;p48"/>
          <p:cNvPicPr preferRelativeResize="0"/>
          <p:nvPr/>
        </p:nvPicPr>
        <p:blipFill>
          <a:blip r:embed="rId4">
            <a:alphaModFix/>
          </a:blip>
          <a:stretch>
            <a:fillRect/>
          </a:stretch>
        </p:blipFill>
        <p:spPr>
          <a:xfrm>
            <a:off x="4645600" y="742950"/>
            <a:ext cx="1944225" cy="42064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266575"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Demo Screenshots</a:t>
            </a:r>
            <a:endParaRPr/>
          </a:p>
        </p:txBody>
      </p:sp>
      <p:pic>
        <p:nvPicPr>
          <p:cNvPr id="309" name="Google Shape;309;p49"/>
          <p:cNvPicPr preferRelativeResize="0"/>
          <p:nvPr/>
        </p:nvPicPr>
        <p:blipFill rotWithShape="1">
          <a:blip r:embed="rId3">
            <a:alphaModFix/>
          </a:blip>
          <a:srcRect b="0" l="29" r="28" t="0"/>
          <a:stretch/>
        </p:blipFill>
        <p:spPr>
          <a:xfrm>
            <a:off x="1146200" y="1218175"/>
            <a:ext cx="1491076" cy="3226000"/>
          </a:xfrm>
          <a:prstGeom prst="rect">
            <a:avLst/>
          </a:prstGeom>
          <a:noFill/>
          <a:ln>
            <a:noFill/>
          </a:ln>
        </p:spPr>
      </p:pic>
      <p:pic>
        <p:nvPicPr>
          <p:cNvPr id="310" name="Google Shape;310;p49"/>
          <p:cNvPicPr preferRelativeResize="0"/>
          <p:nvPr/>
        </p:nvPicPr>
        <p:blipFill rotWithShape="1">
          <a:blip r:embed="rId4">
            <a:alphaModFix/>
          </a:blip>
          <a:srcRect b="0" l="29" r="28" t="0"/>
          <a:stretch/>
        </p:blipFill>
        <p:spPr>
          <a:xfrm>
            <a:off x="4958700" y="1147225"/>
            <a:ext cx="1491076" cy="3226000"/>
          </a:xfrm>
          <a:prstGeom prst="rect">
            <a:avLst/>
          </a:prstGeom>
          <a:noFill/>
          <a:ln>
            <a:noFill/>
          </a:ln>
        </p:spPr>
      </p:pic>
      <p:sp>
        <p:nvSpPr>
          <p:cNvPr id="311" name="Google Shape;311;p49"/>
          <p:cNvSpPr txBox="1"/>
          <p:nvPr/>
        </p:nvSpPr>
        <p:spPr>
          <a:xfrm>
            <a:off x="2740925" y="2351925"/>
            <a:ext cx="16356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Favorite</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Screen</a:t>
            </a:r>
            <a:endParaRPr b="0" i="0" sz="1800" u="none" cap="none" strike="noStrike">
              <a:solidFill>
                <a:schemeClr val="dk1"/>
              </a:solidFill>
              <a:latin typeface="Open Sans"/>
              <a:ea typeface="Open Sans"/>
              <a:cs typeface="Open Sans"/>
              <a:sym typeface="Open Sans"/>
            </a:endParaRPr>
          </a:p>
        </p:txBody>
      </p:sp>
      <p:sp>
        <p:nvSpPr>
          <p:cNvPr id="312" name="Google Shape;312;p49"/>
          <p:cNvSpPr txBox="1"/>
          <p:nvPr/>
        </p:nvSpPr>
        <p:spPr>
          <a:xfrm>
            <a:off x="6750975" y="2351925"/>
            <a:ext cx="16356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Profile Screen</a:t>
            </a:r>
            <a:endParaRPr b="0" i="0" sz="1800" u="none" cap="none" strike="noStrike">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0"/>
          <p:cNvSpPr txBox="1"/>
          <p:nvPr>
            <p:ph type="title"/>
          </p:nvPr>
        </p:nvSpPr>
        <p:spPr>
          <a:xfrm>
            <a:off x="3227000" y="-1159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a:t>
            </a:r>
            <a:endParaRPr/>
          </a:p>
        </p:txBody>
      </p:sp>
      <p:pic>
        <p:nvPicPr>
          <p:cNvPr id="318" name="Google Shape;318;p50"/>
          <p:cNvPicPr preferRelativeResize="0"/>
          <p:nvPr/>
        </p:nvPicPr>
        <p:blipFill>
          <a:blip r:embed="rId3">
            <a:alphaModFix/>
          </a:blip>
          <a:stretch>
            <a:fillRect/>
          </a:stretch>
        </p:blipFill>
        <p:spPr>
          <a:xfrm>
            <a:off x="428275" y="61775"/>
            <a:ext cx="2321225" cy="5019950"/>
          </a:xfrm>
          <a:prstGeom prst="rect">
            <a:avLst/>
          </a:prstGeom>
          <a:noFill/>
          <a:ln>
            <a:noFill/>
          </a:ln>
        </p:spPr>
      </p:pic>
      <p:pic>
        <p:nvPicPr>
          <p:cNvPr id="319" name="Google Shape;319;p50"/>
          <p:cNvPicPr preferRelativeResize="0"/>
          <p:nvPr/>
        </p:nvPicPr>
        <p:blipFill>
          <a:blip r:embed="rId4">
            <a:alphaModFix/>
          </a:blip>
          <a:stretch>
            <a:fillRect/>
          </a:stretch>
        </p:blipFill>
        <p:spPr>
          <a:xfrm>
            <a:off x="5503075" y="0"/>
            <a:ext cx="2124900" cy="459534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FastAPI </a:t>
            </a:r>
            <a:endParaRPr/>
          </a:p>
        </p:txBody>
      </p:sp>
      <p:pic>
        <p:nvPicPr>
          <p:cNvPr id="325" name="Google Shape;325;p51"/>
          <p:cNvPicPr preferRelativeResize="0"/>
          <p:nvPr/>
        </p:nvPicPr>
        <p:blipFill>
          <a:blip r:embed="rId3">
            <a:alphaModFix/>
          </a:blip>
          <a:stretch>
            <a:fillRect/>
          </a:stretch>
        </p:blipFill>
        <p:spPr>
          <a:xfrm>
            <a:off x="1472100" y="1040200"/>
            <a:ext cx="7000131" cy="369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MEMBERS</a:t>
            </a:r>
            <a:endParaRPr/>
          </a:p>
        </p:txBody>
      </p:sp>
      <p:pic>
        <p:nvPicPr>
          <p:cNvPr id="86" name="Google Shape;86;p16"/>
          <p:cNvPicPr preferRelativeResize="0"/>
          <p:nvPr/>
        </p:nvPicPr>
        <p:blipFill rotWithShape="1">
          <a:blip r:embed="rId3">
            <a:alphaModFix/>
          </a:blip>
          <a:srcRect b="0" l="0" r="0" t="0"/>
          <a:stretch/>
        </p:blipFill>
        <p:spPr>
          <a:xfrm>
            <a:off x="374498" y="1225225"/>
            <a:ext cx="2830400" cy="3175175"/>
          </a:xfrm>
          <a:prstGeom prst="rect">
            <a:avLst/>
          </a:prstGeom>
          <a:noFill/>
          <a:ln>
            <a:noFill/>
          </a:ln>
        </p:spPr>
      </p:pic>
      <p:sp>
        <p:nvSpPr>
          <p:cNvPr id="87" name="Google Shape;87;p16"/>
          <p:cNvSpPr txBox="1"/>
          <p:nvPr/>
        </p:nvSpPr>
        <p:spPr>
          <a:xfrm>
            <a:off x="425825" y="4478400"/>
            <a:ext cx="28305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Ashish Padma</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Machine Learning Engineer</a:t>
            </a:r>
            <a:endParaRPr b="0" i="0" sz="1400" u="none" cap="none" strike="noStrike">
              <a:solidFill>
                <a:schemeClr val="dk1"/>
              </a:solidFill>
              <a:latin typeface="Open Sans"/>
              <a:ea typeface="Open Sans"/>
              <a:cs typeface="Open Sans"/>
              <a:sym typeface="Open Sans"/>
            </a:endParaRPr>
          </a:p>
        </p:txBody>
      </p:sp>
      <p:pic>
        <p:nvPicPr>
          <p:cNvPr id="88" name="Google Shape;88;p16"/>
          <p:cNvPicPr preferRelativeResize="0"/>
          <p:nvPr/>
        </p:nvPicPr>
        <p:blipFill rotWithShape="1">
          <a:blip r:embed="rId4">
            <a:alphaModFix/>
          </a:blip>
          <a:srcRect b="0" l="0" r="0" t="0"/>
          <a:stretch/>
        </p:blipFill>
        <p:spPr>
          <a:xfrm>
            <a:off x="3408725" y="1225225"/>
            <a:ext cx="2768601" cy="3175176"/>
          </a:xfrm>
          <a:prstGeom prst="rect">
            <a:avLst/>
          </a:prstGeom>
          <a:noFill/>
          <a:ln>
            <a:noFill/>
          </a:ln>
        </p:spPr>
      </p:pic>
      <p:sp>
        <p:nvSpPr>
          <p:cNvPr id="89" name="Google Shape;89;p16"/>
          <p:cNvSpPr txBox="1"/>
          <p:nvPr/>
        </p:nvSpPr>
        <p:spPr>
          <a:xfrm>
            <a:off x="6229938" y="4478400"/>
            <a:ext cx="28305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Sushmitha Reddy Poddaturu </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Machine Learning Engineer</a:t>
            </a:r>
            <a:endParaRPr b="0" i="0" sz="1400" u="none" cap="none" strike="noStrike">
              <a:solidFill>
                <a:schemeClr val="dk1"/>
              </a:solidFill>
              <a:latin typeface="Open Sans"/>
              <a:ea typeface="Open Sans"/>
              <a:cs typeface="Open Sans"/>
              <a:sym typeface="Open Sans"/>
            </a:endParaRPr>
          </a:p>
        </p:txBody>
      </p:sp>
      <p:pic>
        <p:nvPicPr>
          <p:cNvPr id="90" name="Google Shape;90;p16"/>
          <p:cNvPicPr preferRelativeResize="0"/>
          <p:nvPr/>
        </p:nvPicPr>
        <p:blipFill rotWithShape="1">
          <a:blip r:embed="rId5">
            <a:alphaModFix/>
          </a:blip>
          <a:srcRect b="0" l="0" r="0" t="0"/>
          <a:stretch/>
        </p:blipFill>
        <p:spPr>
          <a:xfrm>
            <a:off x="6329725" y="1225225"/>
            <a:ext cx="2630925" cy="3175176"/>
          </a:xfrm>
          <a:prstGeom prst="rect">
            <a:avLst/>
          </a:prstGeom>
          <a:noFill/>
          <a:ln>
            <a:noFill/>
          </a:ln>
        </p:spPr>
      </p:pic>
      <p:sp>
        <p:nvSpPr>
          <p:cNvPr id="91" name="Google Shape;91;p16"/>
          <p:cNvSpPr txBox="1"/>
          <p:nvPr/>
        </p:nvSpPr>
        <p:spPr>
          <a:xfrm>
            <a:off x="3408725" y="4478400"/>
            <a:ext cx="28305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Poojitha chinthala </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Machine Learning Engineer</a:t>
            </a:r>
            <a:endParaRPr b="0"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Node JS Api</a:t>
            </a:r>
            <a:endParaRPr/>
          </a:p>
        </p:txBody>
      </p:sp>
      <p:pic>
        <p:nvPicPr>
          <p:cNvPr id="331" name="Google Shape;331;p52"/>
          <p:cNvPicPr preferRelativeResize="0"/>
          <p:nvPr/>
        </p:nvPicPr>
        <p:blipFill>
          <a:blip r:embed="rId3">
            <a:alphaModFix/>
          </a:blip>
          <a:stretch>
            <a:fillRect/>
          </a:stretch>
        </p:blipFill>
        <p:spPr>
          <a:xfrm>
            <a:off x="1748188" y="1062750"/>
            <a:ext cx="5647616" cy="36914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Firebase API</a:t>
            </a:r>
            <a:endParaRPr/>
          </a:p>
        </p:txBody>
      </p:sp>
      <p:pic>
        <p:nvPicPr>
          <p:cNvPr id="337" name="Google Shape;337;p53"/>
          <p:cNvPicPr preferRelativeResize="0"/>
          <p:nvPr/>
        </p:nvPicPr>
        <p:blipFill>
          <a:blip r:embed="rId3">
            <a:alphaModFix/>
          </a:blip>
          <a:stretch>
            <a:fillRect/>
          </a:stretch>
        </p:blipFill>
        <p:spPr>
          <a:xfrm>
            <a:off x="1641325" y="1147225"/>
            <a:ext cx="5542369" cy="36914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Wikipage link</a:t>
            </a:r>
            <a:endParaRPr/>
          </a:p>
        </p:txBody>
      </p:sp>
      <p:sp>
        <p:nvSpPr>
          <p:cNvPr id="343" name="Google Shape;343;p5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u="sng">
                <a:solidFill>
                  <a:schemeClr val="hlink"/>
                </a:solidFill>
                <a:hlinkClick r:id="rId3"/>
              </a:rPr>
              <a:t>https://github.com/htmw/2024S-Sierra/wiki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311700" y="1951375"/>
            <a:ext cx="8520600" cy="8088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Application Demo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6"/>
          <p:cNvSpPr txBox="1"/>
          <p:nvPr>
            <p:ph type="title"/>
          </p:nvPr>
        </p:nvSpPr>
        <p:spPr>
          <a:xfrm>
            <a:off x="311700" y="957125"/>
            <a:ext cx="8520600" cy="2128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MEMBERS</a:t>
            </a:r>
            <a:endParaRPr/>
          </a:p>
        </p:txBody>
      </p:sp>
      <p:pic>
        <p:nvPicPr>
          <p:cNvPr id="97" name="Google Shape;97;p17"/>
          <p:cNvPicPr preferRelativeResize="0"/>
          <p:nvPr/>
        </p:nvPicPr>
        <p:blipFill rotWithShape="1">
          <a:blip r:embed="rId3">
            <a:alphaModFix/>
          </a:blip>
          <a:srcRect b="0" l="0" r="0" t="0"/>
          <a:stretch/>
        </p:blipFill>
        <p:spPr>
          <a:xfrm>
            <a:off x="311700" y="1147225"/>
            <a:ext cx="2758701" cy="2792376"/>
          </a:xfrm>
          <a:prstGeom prst="rect">
            <a:avLst/>
          </a:prstGeom>
          <a:noFill/>
          <a:ln>
            <a:noFill/>
          </a:ln>
        </p:spPr>
      </p:pic>
      <p:sp>
        <p:nvSpPr>
          <p:cNvPr id="98" name="Google Shape;98;p17"/>
          <p:cNvSpPr txBox="1"/>
          <p:nvPr/>
        </p:nvSpPr>
        <p:spPr>
          <a:xfrm>
            <a:off x="392200" y="4112550"/>
            <a:ext cx="2555100" cy="6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Satish kumar reddy indla </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Developer</a:t>
            </a:r>
            <a:endParaRPr b="0" i="0" sz="1400" u="none" cap="none" strike="noStrike">
              <a:solidFill>
                <a:schemeClr val="dk1"/>
              </a:solidFill>
              <a:latin typeface="Open Sans"/>
              <a:ea typeface="Open Sans"/>
              <a:cs typeface="Open Sans"/>
              <a:sym typeface="Open Sans"/>
            </a:endParaRPr>
          </a:p>
        </p:txBody>
      </p:sp>
      <p:pic>
        <p:nvPicPr>
          <p:cNvPr id="99" name="Google Shape;99;p17"/>
          <p:cNvPicPr preferRelativeResize="0"/>
          <p:nvPr/>
        </p:nvPicPr>
        <p:blipFill rotWithShape="1">
          <a:blip r:embed="rId4">
            <a:alphaModFix/>
          </a:blip>
          <a:srcRect b="0" l="0" r="0" t="0"/>
          <a:stretch/>
        </p:blipFill>
        <p:spPr>
          <a:xfrm>
            <a:off x="3682250" y="1147225"/>
            <a:ext cx="3281204" cy="2792375"/>
          </a:xfrm>
          <a:prstGeom prst="rect">
            <a:avLst/>
          </a:prstGeom>
          <a:noFill/>
          <a:ln>
            <a:noFill/>
          </a:ln>
        </p:spPr>
      </p:pic>
      <p:sp>
        <p:nvSpPr>
          <p:cNvPr id="100" name="Google Shape;100;p17"/>
          <p:cNvSpPr txBox="1"/>
          <p:nvPr/>
        </p:nvSpPr>
        <p:spPr>
          <a:xfrm>
            <a:off x="3843625" y="4191000"/>
            <a:ext cx="2880000" cy="44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Open Sans"/>
                <a:ea typeface="Open Sans"/>
                <a:cs typeface="Open Sans"/>
                <a:sym typeface="Open Sans"/>
              </a:rPr>
              <a:t>Aishwarya Kongari</a:t>
            </a:r>
            <a:endParaRPr b="1"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Open Sans"/>
                <a:ea typeface="Open Sans"/>
                <a:cs typeface="Open Sans"/>
                <a:sym typeface="Open Sans"/>
              </a:rPr>
              <a:t>Developer</a:t>
            </a:r>
            <a:endParaRPr b="0"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sz="3000"/>
              <a:t>Changes based on Professor feedback</a:t>
            </a:r>
            <a:endParaRPr sz="3000"/>
          </a:p>
        </p:txBody>
      </p:sp>
      <p:sp>
        <p:nvSpPr>
          <p:cNvPr id="106" name="Google Shape;106;p1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Following the checklist order.</a:t>
            </a:r>
            <a:endParaRPr/>
          </a:p>
          <a:p>
            <a:pPr indent="-342900" lvl="0" marL="457200" rtl="0" algn="l">
              <a:lnSpc>
                <a:spcPct val="115000"/>
              </a:lnSpc>
              <a:spcBef>
                <a:spcPts val="0"/>
              </a:spcBef>
              <a:spcAft>
                <a:spcPts val="0"/>
              </a:spcAft>
              <a:buSzPts val="1800"/>
              <a:buChar char="●"/>
            </a:pPr>
            <a:r>
              <a:rPr lang="en"/>
              <a:t>Changes in user story, Product backlog and screenshots of the application.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PROBLEM STATEMENT</a:t>
            </a:r>
            <a:endParaRPr/>
          </a:p>
        </p:txBody>
      </p:sp>
      <p:sp>
        <p:nvSpPr>
          <p:cNvPr id="112" name="Google Shape;112;p1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Many individuals want to maintain a healthy diet but they find it challenging to keep track of their diet and analyse it. The traditional way where keep logging food intake often time and it is prone to inaccuracies, which leads to poor diet choices and even demovitates the individual.</a:t>
            </a:r>
            <a:endParaRPr/>
          </a:p>
          <a:p>
            <a:pPr indent="0" lvl="0" marL="0" rtl="0" algn="l">
              <a:lnSpc>
                <a:spcPct val="115000"/>
              </a:lnSpc>
              <a:spcBef>
                <a:spcPts val="1200"/>
              </a:spcBef>
              <a:spcAft>
                <a:spcPts val="0"/>
              </a:spcAft>
              <a:buClr>
                <a:schemeClr val="dk1"/>
              </a:buClr>
              <a:buSzPts val="1100"/>
              <a:buFont typeface="Arial"/>
              <a:buNone/>
            </a:pPr>
            <a:r>
              <a:rPr lang="en"/>
              <a:t>There needs to be a way for a more intuitive and efficient way to understand the nutritional values of fruits and easy to keep track of the intake. Which makes individuals to take healthy diet options.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1568125" y="-914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PROJECT DESCRIPTION</a:t>
            </a:r>
            <a:endParaRPr/>
          </a:p>
        </p:txBody>
      </p:sp>
      <p:pic>
        <p:nvPicPr>
          <p:cNvPr id="118" name="Google Shape;118;p20"/>
          <p:cNvPicPr preferRelativeResize="0"/>
          <p:nvPr/>
        </p:nvPicPr>
        <p:blipFill rotWithShape="1">
          <a:blip r:embed="rId3">
            <a:alphaModFix/>
          </a:blip>
          <a:srcRect b="0" l="0" r="0" t="0"/>
          <a:stretch/>
        </p:blipFill>
        <p:spPr>
          <a:xfrm>
            <a:off x="1639650" y="622100"/>
            <a:ext cx="4016625" cy="439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WORKING AGREEMENT</a:t>
            </a:r>
            <a:endParaRPr/>
          </a:p>
        </p:txBody>
      </p:sp>
      <p:pic>
        <p:nvPicPr>
          <p:cNvPr id="124" name="Google Shape;124;p21"/>
          <p:cNvPicPr preferRelativeResize="0"/>
          <p:nvPr/>
        </p:nvPicPr>
        <p:blipFill rotWithShape="1">
          <a:blip r:embed="rId3">
            <a:alphaModFix/>
          </a:blip>
          <a:srcRect b="0" l="0" r="0" t="0"/>
          <a:stretch/>
        </p:blipFill>
        <p:spPr>
          <a:xfrm>
            <a:off x="2191875" y="1147225"/>
            <a:ext cx="5204726" cy="36914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